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389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4443392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084951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30495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a:t>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35701818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5170408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985778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7501685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066812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295909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685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05424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109623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261051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2652291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251419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6939075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1242778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722252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smtClean="0"/>
              <a:t>3/9/2024</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7586684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976670"/>
            <a:ext cx="7477601" cy="4165997"/>
          </a:xfrm>
          <a:prstGeom prst="rect">
            <a:avLst/>
          </a:prstGeom>
          <a:noFill/>
          <a:ln/>
        </p:spPr>
        <p:txBody>
          <a:bodyPr wrap="square" rtlCol="0" anchor="t"/>
          <a:lstStyle/>
          <a:p>
            <a:pPr marL="0" indent="0">
              <a:lnSpc>
                <a:spcPts val="6561"/>
              </a:lnSpc>
              <a:buNone/>
            </a:pPr>
            <a:r>
              <a:rPr lang="en-US" sz="5249" dirty="0">
                <a:solidFill>
                  <a:srgbClr val="FAEBEB"/>
                </a:solidFill>
                <a:latin typeface="Dela Gothic One" pitchFamily="34" charset="0"/>
                <a:ea typeface="Dela Gothic One" pitchFamily="34" charset="-122"/>
                <a:cs typeface="Dela Gothic One" pitchFamily="34" charset="-120"/>
              </a:rPr>
              <a:t>Welcome to Room Planner and Layout Designer Management System</a:t>
            </a:r>
            <a:endParaRPr lang="en-US" sz="5249" dirty="0"/>
          </a:p>
        </p:txBody>
      </p:sp>
      <p:sp>
        <p:nvSpPr>
          <p:cNvPr id="6" name="Text 2"/>
          <p:cNvSpPr/>
          <p:nvPr/>
        </p:nvSpPr>
        <p:spPr>
          <a:xfrm>
            <a:off x="833199" y="5475923"/>
            <a:ext cx="7477601"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We're here to streamline your room planning and layout design projects, providing a professional, organized, and efficient platform to meet your needs. Our system is tailored for interior designers, architects, and project managers in the field, offering comprehensive tools and expert support. Get ready to elevate your design process.</a:t>
            </a:r>
            <a:endParaRPr lang="en-US" sz="1750"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1379815"/>
            <a:ext cx="11096863"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Basic Principles of Room Planning</a:t>
            </a:r>
            <a:endParaRPr lang="en-US" sz="4374" dirty="0"/>
          </a:p>
        </p:txBody>
      </p:sp>
      <p:pic>
        <p:nvPicPr>
          <p:cNvPr id="5" name="Image 1" descr="preencoded.png"/>
          <p:cNvPicPr>
            <a:picLocks noChangeAspect="1"/>
          </p:cNvPicPr>
          <p:nvPr/>
        </p:nvPicPr>
        <p:blipFill>
          <a:blip r:embed="rId4"/>
          <a:stretch>
            <a:fillRect/>
          </a:stretch>
        </p:blipFill>
        <p:spPr>
          <a:xfrm>
            <a:off x="1760220" y="2518529"/>
            <a:ext cx="3481149" cy="2151459"/>
          </a:xfrm>
          <a:prstGeom prst="rect">
            <a:avLst/>
          </a:prstGeom>
        </p:spPr>
      </p:pic>
      <p:sp>
        <p:nvSpPr>
          <p:cNvPr id="6" name="Text 2"/>
          <p:cNvSpPr/>
          <p:nvPr/>
        </p:nvSpPr>
        <p:spPr>
          <a:xfrm>
            <a:off x="1760220" y="4947642"/>
            <a:ext cx="2777490"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Functionality</a:t>
            </a:r>
            <a:endParaRPr lang="en-US" sz="2187" dirty="0"/>
          </a:p>
        </p:txBody>
      </p:sp>
      <p:sp>
        <p:nvSpPr>
          <p:cNvPr id="7" name="Text 3"/>
          <p:cNvSpPr/>
          <p:nvPr/>
        </p:nvSpPr>
        <p:spPr>
          <a:xfrm>
            <a:off x="1760220" y="5428059"/>
            <a:ext cx="348114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Understand the importance of space optimization and how to create practical layouts that maximize functionality.</a:t>
            </a:r>
            <a:endParaRPr lang="en-US" sz="1750" dirty="0"/>
          </a:p>
        </p:txBody>
      </p:sp>
      <p:pic>
        <p:nvPicPr>
          <p:cNvPr id="8" name="Image 2" descr="preencoded.png"/>
          <p:cNvPicPr>
            <a:picLocks noChangeAspect="1"/>
          </p:cNvPicPr>
          <p:nvPr/>
        </p:nvPicPr>
        <p:blipFill>
          <a:blip r:embed="rId5"/>
          <a:stretch>
            <a:fillRect/>
          </a:stretch>
        </p:blipFill>
        <p:spPr>
          <a:xfrm>
            <a:off x="5574625" y="2518529"/>
            <a:ext cx="3481149" cy="2151459"/>
          </a:xfrm>
          <a:prstGeom prst="rect">
            <a:avLst/>
          </a:prstGeom>
        </p:spPr>
      </p:pic>
      <p:sp>
        <p:nvSpPr>
          <p:cNvPr id="9" name="Text 4"/>
          <p:cNvSpPr/>
          <p:nvPr/>
        </p:nvSpPr>
        <p:spPr>
          <a:xfrm>
            <a:off x="5574625" y="4947642"/>
            <a:ext cx="2999303"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Balance and Scale</a:t>
            </a:r>
            <a:endParaRPr lang="en-US" sz="2187" dirty="0"/>
          </a:p>
        </p:txBody>
      </p:sp>
      <p:sp>
        <p:nvSpPr>
          <p:cNvPr id="10" name="Text 5"/>
          <p:cNvSpPr/>
          <p:nvPr/>
        </p:nvSpPr>
        <p:spPr>
          <a:xfrm>
            <a:off x="5574625" y="5428059"/>
            <a:ext cx="348114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Learn how to achieve visual balance and scale in room layouts, ensuring a harmonious and coherent design.</a:t>
            </a:r>
            <a:endParaRPr lang="en-US" sz="1750" dirty="0"/>
          </a:p>
        </p:txBody>
      </p:sp>
      <p:pic>
        <p:nvPicPr>
          <p:cNvPr id="11" name="Image 3" descr="preencoded.png"/>
          <p:cNvPicPr>
            <a:picLocks noChangeAspect="1"/>
          </p:cNvPicPr>
          <p:nvPr/>
        </p:nvPicPr>
        <p:blipFill>
          <a:blip r:embed="rId6"/>
          <a:stretch>
            <a:fillRect/>
          </a:stretch>
        </p:blipFill>
        <p:spPr>
          <a:xfrm>
            <a:off x="9389031" y="2518529"/>
            <a:ext cx="3481149" cy="2151459"/>
          </a:xfrm>
          <a:prstGeom prst="rect">
            <a:avLst/>
          </a:prstGeom>
        </p:spPr>
      </p:pic>
      <p:sp>
        <p:nvSpPr>
          <p:cNvPr id="12" name="Text 6"/>
          <p:cNvSpPr/>
          <p:nvPr/>
        </p:nvSpPr>
        <p:spPr>
          <a:xfrm>
            <a:off x="9389031" y="4947642"/>
            <a:ext cx="3307199"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Flow and Circulation</a:t>
            </a:r>
            <a:endParaRPr lang="en-US" sz="2187" dirty="0"/>
          </a:p>
        </p:txBody>
      </p:sp>
      <p:sp>
        <p:nvSpPr>
          <p:cNvPr id="13" name="Text 7"/>
          <p:cNvSpPr/>
          <p:nvPr/>
        </p:nvSpPr>
        <p:spPr>
          <a:xfrm>
            <a:off x="9389031" y="5428059"/>
            <a:ext cx="348114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Discover strategies for enhancing flow and circulation within interior spaces for a seamless design experience.</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693307"/>
            <a:ext cx="7492722"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The Impact of Lighting</a:t>
            </a:r>
            <a:endParaRPr lang="en-US" sz="4374" dirty="0"/>
          </a:p>
        </p:txBody>
      </p:sp>
      <p:sp>
        <p:nvSpPr>
          <p:cNvPr id="6" name="Shape 2"/>
          <p:cNvSpPr/>
          <p:nvPr/>
        </p:nvSpPr>
        <p:spPr>
          <a:xfrm>
            <a:off x="833199" y="2894528"/>
            <a:ext cx="499943" cy="499943"/>
          </a:xfrm>
          <a:prstGeom prst="roundRect">
            <a:avLst>
              <a:gd name="adj" fmla="val 20000"/>
            </a:avLst>
          </a:prstGeom>
          <a:solidFill>
            <a:srgbClr val="740B0B"/>
          </a:solidFill>
          <a:ln w="7620">
            <a:solidFill>
              <a:srgbClr val="8D2424"/>
            </a:solidFill>
            <a:prstDash val="solid"/>
          </a:ln>
        </p:spPr>
      </p:sp>
      <p:sp>
        <p:nvSpPr>
          <p:cNvPr id="7" name="Text 3"/>
          <p:cNvSpPr/>
          <p:nvPr/>
        </p:nvSpPr>
        <p:spPr>
          <a:xfrm>
            <a:off x="985123" y="2936200"/>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8" name="Text 4"/>
          <p:cNvSpPr/>
          <p:nvPr/>
        </p:nvSpPr>
        <p:spPr>
          <a:xfrm>
            <a:off x="1555313" y="2970848"/>
            <a:ext cx="2777490"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Natural Lighting</a:t>
            </a:r>
            <a:endParaRPr lang="en-US" sz="2187" dirty="0"/>
          </a:p>
        </p:txBody>
      </p:sp>
      <p:sp>
        <p:nvSpPr>
          <p:cNvPr id="9" name="Text 5"/>
          <p:cNvSpPr/>
          <p:nvPr/>
        </p:nvSpPr>
        <p:spPr>
          <a:xfrm>
            <a:off x="1555313" y="3451265"/>
            <a:ext cx="3820001"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Understanding the effects of natural light and its influence on color, texture, and the overall ambiance of a space.</a:t>
            </a:r>
            <a:endParaRPr lang="en-US" sz="1750" dirty="0"/>
          </a:p>
        </p:txBody>
      </p:sp>
      <p:sp>
        <p:nvSpPr>
          <p:cNvPr id="10" name="Shape 6"/>
          <p:cNvSpPr/>
          <p:nvPr/>
        </p:nvSpPr>
        <p:spPr>
          <a:xfrm>
            <a:off x="5597485" y="2894528"/>
            <a:ext cx="499943" cy="499943"/>
          </a:xfrm>
          <a:prstGeom prst="roundRect">
            <a:avLst>
              <a:gd name="adj" fmla="val 20000"/>
            </a:avLst>
          </a:prstGeom>
          <a:solidFill>
            <a:srgbClr val="740B0B"/>
          </a:solidFill>
          <a:ln w="7620">
            <a:solidFill>
              <a:srgbClr val="8D2424"/>
            </a:solidFill>
            <a:prstDash val="solid"/>
          </a:ln>
        </p:spPr>
      </p:sp>
      <p:sp>
        <p:nvSpPr>
          <p:cNvPr id="11" name="Text 7"/>
          <p:cNvSpPr/>
          <p:nvPr/>
        </p:nvSpPr>
        <p:spPr>
          <a:xfrm>
            <a:off x="5708213" y="2936200"/>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2" name="Text 8"/>
          <p:cNvSpPr/>
          <p:nvPr/>
        </p:nvSpPr>
        <p:spPr>
          <a:xfrm>
            <a:off x="6319599" y="2970848"/>
            <a:ext cx="2882622"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Artificial Lighting</a:t>
            </a:r>
            <a:endParaRPr lang="en-US" sz="2187" dirty="0"/>
          </a:p>
        </p:txBody>
      </p:sp>
      <p:sp>
        <p:nvSpPr>
          <p:cNvPr id="13" name="Text 9"/>
          <p:cNvSpPr/>
          <p:nvPr/>
        </p:nvSpPr>
        <p:spPr>
          <a:xfrm>
            <a:off x="6319599" y="3451265"/>
            <a:ext cx="3820001"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Exploring the role of layering different types of lighting to create mood, highlight features, and ensure functionality.</a:t>
            </a:r>
            <a:endParaRPr lang="en-US" sz="1750" dirty="0"/>
          </a:p>
        </p:txBody>
      </p:sp>
      <p:sp>
        <p:nvSpPr>
          <p:cNvPr id="14" name="Shape 10"/>
          <p:cNvSpPr/>
          <p:nvPr/>
        </p:nvSpPr>
        <p:spPr>
          <a:xfrm>
            <a:off x="833199" y="5268635"/>
            <a:ext cx="499943" cy="499943"/>
          </a:xfrm>
          <a:prstGeom prst="roundRect">
            <a:avLst>
              <a:gd name="adj" fmla="val 20000"/>
            </a:avLst>
          </a:prstGeom>
          <a:solidFill>
            <a:srgbClr val="740B0B"/>
          </a:solidFill>
          <a:ln w="7620">
            <a:solidFill>
              <a:srgbClr val="8D2424"/>
            </a:solidFill>
            <a:prstDash val="solid"/>
          </a:ln>
        </p:spPr>
      </p:sp>
      <p:sp>
        <p:nvSpPr>
          <p:cNvPr id="15" name="Text 11"/>
          <p:cNvSpPr/>
          <p:nvPr/>
        </p:nvSpPr>
        <p:spPr>
          <a:xfrm>
            <a:off x="936308" y="5310307"/>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16" name="Text 12"/>
          <p:cNvSpPr/>
          <p:nvPr/>
        </p:nvSpPr>
        <p:spPr>
          <a:xfrm>
            <a:off x="1555313" y="5344954"/>
            <a:ext cx="2788206"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Control Systems</a:t>
            </a:r>
            <a:endParaRPr lang="en-US" sz="2187" dirty="0"/>
          </a:p>
        </p:txBody>
      </p:sp>
      <p:sp>
        <p:nvSpPr>
          <p:cNvPr id="17" name="Text 13"/>
          <p:cNvSpPr/>
          <p:nvPr/>
        </p:nvSpPr>
        <p:spPr>
          <a:xfrm>
            <a:off x="1555313" y="5825371"/>
            <a:ext cx="8584287" cy="710803"/>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How to integrate smart lighting control systems to enhance flexibility and efficiency in various room settings.</a:t>
            </a:r>
            <a:endParaRPr lang="en-US" sz="1750" dirty="0"/>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991433"/>
            <a:ext cx="10725864"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Materials and Finishes Selection</a:t>
            </a:r>
            <a:endParaRPr lang="en-US" sz="4374" dirty="0"/>
          </a:p>
        </p:txBody>
      </p:sp>
      <p:sp>
        <p:nvSpPr>
          <p:cNvPr id="5" name="Text 2"/>
          <p:cNvSpPr/>
          <p:nvPr/>
        </p:nvSpPr>
        <p:spPr>
          <a:xfrm>
            <a:off x="1760220" y="2241233"/>
            <a:ext cx="2777490"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Floors</a:t>
            </a:r>
            <a:endParaRPr lang="en-US" sz="2187" dirty="0"/>
          </a:p>
        </p:txBody>
      </p:sp>
      <p:sp>
        <p:nvSpPr>
          <p:cNvPr id="6" name="Text 3"/>
          <p:cNvSpPr/>
          <p:nvPr/>
        </p:nvSpPr>
        <p:spPr>
          <a:xfrm>
            <a:off x="1760220" y="2810589"/>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Exploring various flooring materials and their impact on aesthetics, durability, and maintenance in different spaces.</a:t>
            </a:r>
            <a:endParaRPr lang="en-US" sz="1750" dirty="0"/>
          </a:p>
        </p:txBody>
      </p:sp>
      <p:pic>
        <p:nvPicPr>
          <p:cNvPr id="7" name="Image 1" descr="preencoded.png"/>
          <p:cNvPicPr>
            <a:picLocks noChangeAspect="1"/>
          </p:cNvPicPr>
          <p:nvPr/>
        </p:nvPicPr>
        <p:blipFill>
          <a:blip r:embed="rId4"/>
          <a:stretch>
            <a:fillRect/>
          </a:stretch>
        </p:blipFill>
        <p:spPr>
          <a:xfrm>
            <a:off x="1760220" y="4837509"/>
            <a:ext cx="3341608" cy="1670804"/>
          </a:xfrm>
          <a:prstGeom prst="rect">
            <a:avLst/>
          </a:prstGeom>
        </p:spPr>
      </p:pic>
      <p:sp>
        <p:nvSpPr>
          <p:cNvPr id="8" name="Text 4"/>
          <p:cNvSpPr/>
          <p:nvPr/>
        </p:nvSpPr>
        <p:spPr>
          <a:xfrm>
            <a:off x="5651421" y="2241233"/>
            <a:ext cx="2777490"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Walls</a:t>
            </a:r>
            <a:endParaRPr lang="en-US" sz="2187" dirty="0"/>
          </a:p>
        </p:txBody>
      </p:sp>
      <p:sp>
        <p:nvSpPr>
          <p:cNvPr id="9" name="Text 5"/>
          <p:cNvSpPr/>
          <p:nvPr/>
        </p:nvSpPr>
        <p:spPr>
          <a:xfrm>
            <a:off x="5651421" y="2810589"/>
            <a:ext cx="3341608"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Understanding the visual, tactile, and acoustic properties of different wall finishes to achieve desired atmospheres.</a:t>
            </a:r>
            <a:endParaRPr lang="en-US" sz="1750" dirty="0"/>
          </a:p>
        </p:txBody>
      </p:sp>
      <p:pic>
        <p:nvPicPr>
          <p:cNvPr id="10" name="Image 2" descr="preencoded.png"/>
          <p:cNvPicPr>
            <a:picLocks noChangeAspect="1"/>
          </p:cNvPicPr>
          <p:nvPr/>
        </p:nvPicPr>
        <p:blipFill>
          <a:blip r:embed="rId5"/>
          <a:stretch>
            <a:fillRect/>
          </a:stretch>
        </p:blipFill>
        <p:spPr>
          <a:xfrm>
            <a:off x="5651421" y="4482108"/>
            <a:ext cx="3341608" cy="2506147"/>
          </a:xfrm>
          <a:prstGeom prst="rect">
            <a:avLst/>
          </a:prstGeom>
        </p:spPr>
      </p:pic>
      <p:sp>
        <p:nvSpPr>
          <p:cNvPr id="11" name="Text 6"/>
          <p:cNvSpPr/>
          <p:nvPr/>
        </p:nvSpPr>
        <p:spPr>
          <a:xfrm>
            <a:off x="9542621" y="2241233"/>
            <a:ext cx="2777490" cy="347186"/>
          </a:xfrm>
          <a:prstGeom prst="rect">
            <a:avLst/>
          </a:prstGeom>
          <a:noFill/>
          <a:ln/>
        </p:spPr>
        <p:txBody>
          <a:bodyPr wrap="none" rtlCol="0" anchor="t"/>
          <a:lstStyle/>
          <a:p>
            <a:pPr marL="0" indent="0">
              <a:lnSpc>
                <a:spcPts val="2734"/>
              </a:lnSpc>
              <a:buNone/>
            </a:pPr>
            <a:r>
              <a:rPr lang="en-US" sz="2187" dirty="0">
                <a:solidFill>
                  <a:srgbClr val="FAEBEB"/>
                </a:solidFill>
                <a:latin typeface="Dela Gothic One" pitchFamily="34" charset="0"/>
                <a:ea typeface="Dela Gothic One" pitchFamily="34" charset="-122"/>
                <a:cs typeface="Dela Gothic One" pitchFamily="34" charset="-120"/>
              </a:rPr>
              <a:t>Furnishings</a:t>
            </a:r>
            <a:endParaRPr lang="en-US" sz="2187" dirty="0"/>
          </a:p>
        </p:txBody>
      </p:sp>
      <p:sp>
        <p:nvSpPr>
          <p:cNvPr id="12" name="Text 7"/>
          <p:cNvSpPr/>
          <p:nvPr/>
        </p:nvSpPr>
        <p:spPr>
          <a:xfrm>
            <a:off x="9542621" y="2810589"/>
            <a:ext cx="3341608"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Insights into selecting furniture materials and finishes that complement a design concept while meeting functional requirements.</a:t>
            </a:r>
            <a:endParaRPr lang="en-US" sz="1750" dirty="0"/>
          </a:p>
        </p:txBody>
      </p:sp>
      <p:pic>
        <p:nvPicPr>
          <p:cNvPr id="13" name="Image 3" descr="preencoded.png"/>
          <p:cNvPicPr>
            <a:picLocks noChangeAspect="1"/>
          </p:cNvPicPr>
          <p:nvPr/>
        </p:nvPicPr>
        <p:blipFill>
          <a:blip r:embed="rId6"/>
          <a:stretch>
            <a:fillRect/>
          </a:stretch>
        </p:blipFill>
        <p:spPr>
          <a:xfrm>
            <a:off x="9542621" y="4837509"/>
            <a:ext cx="3341608" cy="20733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25473"/>
            <a:ext cx="8621911"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Efficient Space Utilization</a:t>
            </a:r>
            <a:endParaRPr lang="en-US" sz="4374" dirty="0"/>
          </a:p>
        </p:txBody>
      </p:sp>
      <p:sp>
        <p:nvSpPr>
          <p:cNvPr id="6" name="Shape 2"/>
          <p:cNvSpPr/>
          <p:nvPr/>
        </p:nvSpPr>
        <p:spPr>
          <a:xfrm>
            <a:off x="1144310" y="1953101"/>
            <a:ext cx="44410" cy="5351026"/>
          </a:xfrm>
          <a:prstGeom prst="roundRect">
            <a:avLst>
              <a:gd name="adj" fmla="val 225151"/>
            </a:avLst>
          </a:prstGeom>
          <a:solidFill>
            <a:srgbClr val="8D2424"/>
          </a:solidFill>
          <a:ln/>
        </p:spPr>
      </p:sp>
      <p:sp>
        <p:nvSpPr>
          <p:cNvPr id="7" name="Shape 3"/>
          <p:cNvSpPr/>
          <p:nvPr/>
        </p:nvSpPr>
        <p:spPr>
          <a:xfrm>
            <a:off x="1416427" y="2354401"/>
            <a:ext cx="777597" cy="44410"/>
          </a:xfrm>
          <a:prstGeom prst="roundRect">
            <a:avLst>
              <a:gd name="adj" fmla="val 225151"/>
            </a:avLst>
          </a:prstGeom>
          <a:solidFill>
            <a:srgbClr val="8D2424"/>
          </a:solidFill>
          <a:ln/>
        </p:spPr>
      </p:sp>
      <p:sp>
        <p:nvSpPr>
          <p:cNvPr id="8" name="Shape 4"/>
          <p:cNvSpPr/>
          <p:nvPr/>
        </p:nvSpPr>
        <p:spPr>
          <a:xfrm>
            <a:off x="916484" y="2126694"/>
            <a:ext cx="499943" cy="499943"/>
          </a:xfrm>
          <a:prstGeom prst="roundRect">
            <a:avLst>
              <a:gd name="adj" fmla="val 20000"/>
            </a:avLst>
          </a:prstGeom>
          <a:solidFill>
            <a:srgbClr val="740B0B"/>
          </a:solidFill>
          <a:ln w="7620">
            <a:solidFill>
              <a:srgbClr val="8D2424"/>
            </a:solidFill>
            <a:prstDash val="solid"/>
          </a:ln>
        </p:spPr>
      </p:sp>
      <p:sp>
        <p:nvSpPr>
          <p:cNvPr id="9" name="Text 5"/>
          <p:cNvSpPr/>
          <p:nvPr/>
        </p:nvSpPr>
        <p:spPr>
          <a:xfrm>
            <a:off x="1068407" y="2168366"/>
            <a:ext cx="195977"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1</a:t>
            </a:r>
            <a:endParaRPr lang="en-US" sz="2624" dirty="0"/>
          </a:p>
        </p:txBody>
      </p:sp>
      <p:sp>
        <p:nvSpPr>
          <p:cNvPr id="10" name="Text 6"/>
          <p:cNvSpPr/>
          <p:nvPr/>
        </p:nvSpPr>
        <p:spPr>
          <a:xfrm>
            <a:off x="2388513" y="2175272"/>
            <a:ext cx="3801428"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Multi-Functional Zones</a:t>
            </a:r>
            <a:endParaRPr lang="en-US" sz="2187" dirty="0"/>
          </a:p>
        </p:txBody>
      </p:sp>
      <p:sp>
        <p:nvSpPr>
          <p:cNvPr id="11" name="Text 7"/>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Strategic approaches to creating multipurpose zones within a given space without compromising design quality.</a:t>
            </a:r>
            <a:endParaRPr lang="en-US" sz="1750" dirty="0"/>
          </a:p>
        </p:txBody>
      </p:sp>
      <p:sp>
        <p:nvSpPr>
          <p:cNvPr id="12" name="Shape 8"/>
          <p:cNvSpPr/>
          <p:nvPr/>
        </p:nvSpPr>
        <p:spPr>
          <a:xfrm>
            <a:off x="1416427" y="4212134"/>
            <a:ext cx="777597" cy="44410"/>
          </a:xfrm>
          <a:prstGeom prst="roundRect">
            <a:avLst>
              <a:gd name="adj" fmla="val 225151"/>
            </a:avLst>
          </a:prstGeom>
          <a:solidFill>
            <a:srgbClr val="8D2424"/>
          </a:solidFill>
          <a:ln/>
        </p:spPr>
      </p:sp>
      <p:sp>
        <p:nvSpPr>
          <p:cNvPr id="13" name="Shape 9"/>
          <p:cNvSpPr/>
          <p:nvPr/>
        </p:nvSpPr>
        <p:spPr>
          <a:xfrm>
            <a:off x="916484" y="3984427"/>
            <a:ext cx="499943" cy="499943"/>
          </a:xfrm>
          <a:prstGeom prst="roundRect">
            <a:avLst>
              <a:gd name="adj" fmla="val 20000"/>
            </a:avLst>
          </a:prstGeom>
          <a:solidFill>
            <a:srgbClr val="740B0B"/>
          </a:solidFill>
          <a:ln w="7620">
            <a:solidFill>
              <a:srgbClr val="8D2424"/>
            </a:solidFill>
            <a:prstDash val="solid"/>
          </a:ln>
        </p:spPr>
      </p:sp>
      <p:sp>
        <p:nvSpPr>
          <p:cNvPr id="14" name="Text 10"/>
          <p:cNvSpPr/>
          <p:nvPr/>
        </p:nvSpPr>
        <p:spPr>
          <a:xfrm>
            <a:off x="1027212" y="4026098"/>
            <a:ext cx="27836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2</a:t>
            </a:r>
            <a:endParaRPr lang="en-US" sz="2624" dirty="0"/>
          </a:p>
        </p:txBody>
      </p:sp>
      <p:sp>
        <p:nvSpPr>
          <p:cNvPr id="15" name="Text 11"/>
          <p:cNvSpPr/>
          <p:nvPr/>
        </p:nvSpPr>
        <p:spPr>
          <a:xfrm>
            <a:off x="2388513" y="4033004"/>
            <a:ext cx="2990969"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Storage Solutions</a:t>
            </a:r>
            <a:endParaRPr lang="en-US" sz="2187" dirty="0"/>
          </a:p>
        </p:txBody>
      </p:sp>
      <p:sp>
        <p:nvSpPr>
          <p:cNvPr id="16" name="Text 12"/>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How to integrate innovative storage solutions seamlessly into room designs while maintaining aesthetic appeal.</a:t>
            </a:r>
            <a:endParaRPr lang="en-US" sz="1750" dirty="0"/>
          </a:p>
        </p:txBody>
      </p:sp>
      <p:sp>
        <p:nvSpPr>
          <p:cNvPr id="17" name="Shape 13"/>
          <p:cNvSpPr/>
          <p:nvPr/>
        </p:nvSpPr>
        <p:spPr>
          <a:xfrm>
            <a:off x="1416427" y="6069866"/>
            <a:ext cx="777597" cy="44410"/>
          </a:xfrm>
          <a:prstGeom prst="roundRect">
            <a:avLst>
              <a:gd name="adj" fmla="val 225151"/>
            </a:avLst>
          </a:prstGeom>
          <a:solidFill>
            <a:srgbClr val="8D2424"/>
          </a:solidFill>
          <a:ln/>
        </p:spPr>
      </p:sp>
      <p:sp>
        <p:nvSpPr>
          <p:cNvPr id="18" name="Shape 14"/>
          <p:cNvSpPr/>
          <p:nvPr/>
        </p:nvSpPr>
        <p:spPr>
          <a:xfrm>
            <a:off x="916484" y="5842159"/>
            <a:ext cx="499943" cy="499943"/>
          </a:xfrm>
          <a:prstGeom prst="roundRect">
            <a:avLst>
              <a:gd name="adj" fmla="val 20000"/>
            </a:avLst>
          </a:prstGeom>
          <a:solidFill>
            <a:srgbClr val="740B0B"/>
          </a:solidFill>
          <a:ln w="7620">
            <a:solidFill>
              <a:srgbClr val="8D2424"/>
            </a:solidFill>
            <a:prstDash val="solid"/>
          </a:ln>
        </p:spPr>
      </p:sp>
      <p:sp>
        <p:nvSpPr>
          <p:cNvPr id="19" name="Text 15"/>
          <p:cNvSpPr/>
          <p:nvPr/>
        </p:nvSpPr>
        <p:spPr>
          <a:xfrm>
            <a:off x="1019592" y="5883831"/>
            <a:ext cx="293608" cy="416481"/>
          </a:xfrm>
          <a:prstGeom prst="rect">
            <a:avLst/>
          </a:prstGeom>
          <a:noFill/>
          <a:ln/>
        </p:spPr>
        <p:txBody>
          <a:bodyPr wrap="none" rtlCol="0" anchor="t"/>
          <a:lstStyle/>
          <a:p>
            <a:pPr marL="0" indent="0" algn="ctr">
              <a:lnSpc>
                <a:spcPts val="3281"/>
              </a:lnSpc>
              <a:buNone/>
            </a:pPr>
            <a:r>
              <a:rPr lang="en-US" sz="2624" dirty="0">
                <a:solidFill>
                  <a:srgbClr val="FFE5E5"/>
                </a:solidFill>
                <a:latin typeface="Dela Gothic One" pitchFamily="34" charset="0"/>
                <a:ea typeface="Dela Gothic One" pitchFamily="34" charset="-122"/>
                <a:cs typeface="Dela Gothic One" pitchFamily="34" charset="-120"/>
              </a:rPr>
              <a:t>3</a:t>
            </a:r>
            <a:endParaRPr lang="en-US" sz="2624" dirty="0"/>
          </a:p>
        </p:txBody>
      </p:sp>
      <p:sp>
        <p:nvSpPr>
          <p:cNvPr id="20" name="Text 16"/>
          <p:cNvSpPr/>
          <p:nvPr/>
        </p:nvSpPr>
        <p:spPr>
          <a:xfrm>
            <a:off x="2388513" y="5890736"/>
            <a:ext cx="3127296" cy="347186"/>
          </a:xfrm>
          <a:prstGeom prst="rect">
            <a:avLst/>
          </a:prstGeom>
          <a:noFill/>
          <a:ln/>
        </p:spPr>
        <p:txBody>
          <a:bodyPr wrap="non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Flexible Furnishing</a:t>
            </a:r>
            <a:endParaRPr lang="en-US" sz="2187" dirty="0"/>
          </a:p>
        </p:txBody>
      </p:sp>
      <p:sp>
        <p:nvSpPr>
          <p:cNvPr id="21" name="Text 17"/>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Understanding how adaptable and versatile furnishings can maximize usability and adapt to evolving needs.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1760220" y="3457575"/>
            <a:ext cx="9326761"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Color Palettes and Schemes</a:t>
            </a:r>
            <a:endParaRPr lang="en-US" sz="4374" dirty="0"/>
          </a:p>
        </p:txBody>
      </p:sp>
      <p:sp>
        <p:nvSpPr>
          <p:cNvPr id="6" name="Shape 2"/>
          <p:cNvSpPr/>
          <p:nvPr/>
        </p:nvSpPr>
        <p:spPr>
          <a:xfrm>
            <a:off x="1760220" y="4485203"/>
            <a:ext cx="3555206" cy="3064193"/>
          </a:xfrm>
          <a:prstGeom prst="roundRect">
            <a:avLst>
              <a:gd name="adj" fmla="val 3263"/>
            </a:avLst>
          </a:prstGeom>
          <a:solidFill>
            <a:srgbClr val="740B0B"/>
          </a:solidFill>
          <a:ln w="7620">
            <a:solidFill>
              <a:srgbClr val="8D2424"/>
            </a:solidFill>
            <a:prstDash val="solid"/>
          </a:ln>
        </p:spPr>
      </p:sp>
      <p:sp>
        <p:nvSpPr>
          <p:cNvPr id="7" name="Text 3"/>
          <p:cNvSpPr/>
          <p:nvPr/>
        </p:nvSpPr>
        <p:spPr>
          <a:xfrm>
            <a:off x="1990011" y="4714994"/>
            <a:ext cx="3095625"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Psychological Impact</a:t>
            </a:r>
            <a:endParaRPr lang="en-US" sz="2187" dirty="0"/>
          </a:p>
        </p:txBody>
      </p:sp>
      <p:sp>
        <p:nvSpPr>
          <p:cNvPr id="8" name="Text 4"/>
          <p:cNvSpPr/>
          <p:nvPr/>
        </p:nvSpPr>
        <p:spPr>
          <a:xfrm>
            <a:off x="1990011" y="5542598"/>
            <a:ext cx="3095625"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Understanding how different colors can evoke emotions, influence moods, and shape perceptions within spaces.</a:t>
            </a:r>
            <a:endParaRPr lang="en-US" sz="1750" dirty="0"/>
          </a:p>
        </p:txBody>
      </p:sp>
      <p:sp>
        <p:nvSpPr>
          <p:cNvPr id="9" name="Shape 5"/>
          <p:cNvSpPr/>
          <p:nvPr/>
        </p:nvSpPr>
        <p:spPr>
          <a:xfrm>
            <a:off x="5537597" y="4485203"/>
            <a:ext cx="3555206" cy="3064193"/>
          </a:xfrm>
          <a:prstGeom prst="roundRect">
            <a:avLst>
              <a:gd name="adj" fmla="val 3263"/>
            </a:avLst>
          </a:prstGeom>
          <a:solidFill>
            <a:srgbClr val="740B0B"/>
          </a:solidFill>
          <a:ln w="7620">
            <a:solidFill>
              <a:srgbClr val="8D2424"/>
            </a:solidFill>
            <a:prstDash val="solid"/>
          </a:ln>
        </p:spPr>
      </p:sp>
      <p:sp>
        <p:nvSpPr>
          <p:cNvPr id="10" name="Text 6"/>
          <p:cNvSpPr/>
          <p:nvPr/>
        </p:nvSpPr>
        <p:spPr>
          <a:xfrm>
            <a:off x="5767387" y="4714994"/>
            <a:ext cx="3095625" cy="694373"/>
          </a:xfrm>
          <a:prstGeom prst="rect">
            <a:avLst/>
          </a:prstGeom>
          <a:noFill/>
          <a:ln/>
        </p:spPr>
        <p:txBody>
          <a:bodyPr wrap="squar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Harmonious Combinations</a:t>
            </a:r>
            <a:endParaRPr lang="en-US" sz="2187" dirty="0"/>
          </a:p>
        </p:txBody>
      </p:sp>
      <p:sp>
        <p:nvSpPr>
          <p:cNvPr id="11" name="Text 7"/>
          <p:cNvSpPr/>
          <p:nvPr/>
        </p:nvSpPr>
        <p:spPr>
          <a:xfrm>
            <a:off x="5767387" y="5542598"/>
            <a:ext cx="3095625" cy="1777008"/>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Insights into creating cohesive color palettes and combinations to achieve desired atmospheres and aesthetics.</a:t>
            </a:r>
            <a:endParaRPr lang="en-US" sz="1750" dirty="0"/>
          </a:p>
        </p:txBody>
      </p:sp>
      <p:sp>
        <p:nvSpPr>
          <p:cNvPr id="12" name="Shape 8"/>
          <p:cNvSpPr/>
          <p:nvPr/>
        </p:nvSpPr>
        <p:spPr>
          <a:xfrm>
            <a:off x="9314974" y="4485203"/>
            <a:ext cx="3555206" cy="3064193"/>
          </a:xfrm>
          <a:prstGeom prst="roundRect">
            <a:avLst>
              <a:gd name="adj" fmla="val 3263"/>
            </a:avLst>
          </a:prstGeom>
          <a:solidFill>
            <a:srgbClr val="740B0B"/>
          </a:solidFill>
          <a:ln w="7620">
            <a:solidFill>
              <a:srgbClr val="8D2424"/>
            </a:solidFill>
            <a:prstDash val="solid"/>
          </a:ln>
        </p:spPr>
      </p:sp>
      <p:sp>
        <p:nvSpPr>
          <p:cNvPr id="13" name="Text 9"/>
          <p:cNvSpPr/>
          <p:nvPr/>
        </p:nvSpPr>
        <p:spPr>
          <a:xfrm>
            <a:off x="9544764" y="4714994"/>
            <a:ext cx="2777490" cy="347186"/>
          </a:xfrm>
          <a:prstGeom prst="rect">
            <a:avLst/>
          </a:prstGeom>
          <a:noFill/>
          <a:ln/>
        </p:spPr>
        <p:txBody>
          <a:bodyPr wrap="none" rtlCol="0" anchor="t"/>
          <a:lstStyle/>
          <a:p>
            <a:pPr marL="0" indent="0">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Accent Colors</a:t>
            </a:r>
            <a:endParaRPr lang="en-US" sz="2187" dirty="0"/>
          </a:p>
        </p:txBody>
      </p:sp>
      <p:sp>
        <p:nvSpPr>
          <p:cNvPr id="14" name="Text 10"/>
          <p:cNvSpPr/>
          <p:nvPr/>
        </p:nvSpPr>
        <p:spPr>
          <a:xfrm>
            <a:off x="9544764" y="5195411"/>
            <a:ext cx="3095625" cy="1421606"/>
          </a:xfrm>
          <a:prstGeom prst="rect">
            <a:avLst/>
          </a:prstGeom>
          <a:noFill/>
          <a:ln/>
        </p:spPr>
        <p:txBody>
          <a:bodyPr wrap="square" rtlCol="0" anchor="t"/>
          <a:lstStyle/>
          <a:p>
            <a:pPr marL="0" indent="0">
              <a:lnSpc>
                <a:spcPts val="2799"/>
              </a:lnSpc>
              <a:buNone/>
            </a:pPr>
            <a:r>
              <a:rPr lang="en-US" sz="1750" dirty="0">
                <a:solidFill>
                  <a:srgbClr val="FFE5E5"/>
                </a:solidFill>
                <a:latin typeface="DM Sans" pitchFamily="34" charset="0"/>
                <a:ea typeface="DM Sans" pitchFamily="34" charset="-122"/>
                <a:cs typeface="DM Sans" pitchFamily="34" charset="-120"/>
              </a:rPr>
              <a:t>How to use accent colors strategically to enhance focal points and add visual interest to a room design.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1760220" y="2087523"/>
            <a:ext cx="8578572" cy="694373"/>
          </a:xfrm>
          <a:prstGeom prst="rect">
            <a:avLst/>
          </a:prstGeom>
          <a:noFill/>
          <a:ln/>
        </p:spPr>
        <p:txBody>
          <a:bodyPr wrap="none" rtlCol="0" anchor="t"/>
          <a:lstStyle/>
          <a:p>
            <a:pPr marL="0" indent="0">
              <a:lnSpc>
                <a:spcPts val="5468"/>
              </a:lnSpc>
              <a:buNone/>
            </a:pPr>
            <a:r>
              <a:rPr lang="en-US" sz="4374" dirty="0">
                <a:solidFill>
                  <a:srgbClr val="FAEBEB"/>
                </a:solidFill>
                <a:latin typeface="Dela Gothic One" pitchFamily="34" charset="0"/>
                <a:ea typeface="Dela Gothic One" pitchFamily="34" charset="-122"/>
                <a:cs typeface="Dela Gothic One" pitchFamily="34" charset="-120"/>
              </a:rPr>
              <a:t>Incorporating Technology</a:t>
            </a:r>
            <a:endParaRPr lang="en-US" sz="4374" dirty="0"/>
          </a:p>
        </p:txBody>
      </p:sp>
      <p:pic>
        <p:nvPicPr>
          <p:cNvPr id="5" name="Image 1" descr="preencoded.png"/>
          <p:cNvPicPr>
            <a:picLocks noChangeAspect="1"/>
          </p:cNvPicPr>
          <p:nvPr/>
        </p:nvPicPr>
        <p:blipFill>
          <a:blip r:embed="rId4"/>
          <a:stretch>
            <a:fillRect/>
          </a:stretch>
        </p:blipFill>
        <p:spPr>
          <a:xfrm>
            <a:off x="1760220" y="3226237"/>
            <a:ext cx="444341" cy="444341"/>
          </a:xfrm>
          <a:prstGeom prst="rect">
            <a:avLst/>
          </a:prstGeom>
        </p:spPr>
      </p:pic>
      <p:sp>
        <p:nvSpPr>
          <p:cNvPr id="6" name="Text 2"/>
          <p:cNvSpPr/>
          <p:nvPr/>
        </p:nvSpPr>
        <p:spPr>
          <a:xfrm>
            <a:off x="1760220" y="3892748"/>
            <a:ext cx="3481149"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Smart Home Integration</a:t>
            </a:r>
            <a:endParaRPr lang="en-US" sz="2187" dirty="0"/>
          </a:p>
        </p:txBody>
      </p:sp>
      <p:sp>
        <p:nvSpPr>
          <p:cNvPr id="7" name="Text 3"/>
          <p:cNvSpPr/>
          <p:nvPr/>
        </p:nvSpPr>
        <p:spPr>
          <a:xfrm>
            <a:off x="1760220" y="4720352"/>
            <a:ext cx="348114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Explore seamless integration of smart home technology for convenient control and enhanced functionality.</a:t>
            </a:r>
            <a:endParaRPr lang="en-US" sz="1750" dirty="0"/>
          </a:p>
        </p:txBody>
      </p:sp>
      <p:pic>
        <p:nvPicPr>
          <p:cNvPr id="8" name="Image 2" descr="preencoded.png"/>
          <p:cNvPicPr>
            <a:picLocks noChangeAspect="1"/>
          </p:cNvPicPr>
          <p:nvPr/>
        </p:nvPicPr>
        <p:blipFill>
          <a:blip r:embed="rId5"/>
          <a:stretch>
            <a:fillRect/>
          </a:stretch>
        </p:blipFill>
        <p:spPr>
          <a:xfrm>
            <a:off x="5574625" y="3226237"/>
            <a:ext cx="444341" cy="444341"/>
          </a:xfrm>
          <a:prstGeom prst="rect">
            <a:avLst/>
          </a:prstGeom>
        </p:spPr>
      </p:pic>
      <p:sp>
        <p:nvSpPr>
          <p:cNvPr id="9" name="Text 4"/>
          <p:cNvSpPr/>
          <p:nvPr/>
        </p:nvSpPr>
        <p:spPr>
          <a:xfrm>
            <a:off x="5574625" y="3892748"/>
            <a:ext cx="3481149"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Virtual Reality Visualization</a:t>
            </a:r>
            <a:endParaRPr lang="en-US" sz="2187" dirty="0"/>
          </a:p>
        </p:txBody>
      </p:sp>
      <p:sp>
        <p:nvSpPr>
          <p:cNvPr id="10" name="Text 5"/>
          <p:cNvSpPr/>
          <p:nvPr/>
        </p:nvSpPr>
        <p:spPr>
          <a:xfrm>
            <a:off x="5574625" y="4720352"/>
            <a:ext cx="348114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Understanding how VR technology can revolutionize the visualization and presentation of room designs.</a:t>
            </a:r>
            <a:endParaRPr lang="en-US" sz="1750" dirty="0"/>
          </a:p>
        </p:txBody>
      </p:sp>
      <p:pic>
        <p:nvPicPr>
          <p:cNvPr id="11" name="Image 3" descr="preencoded.png"/>
          <p:cNvPicPr>
            <a:picLocks noChangeAspect="1"/>
          </p:cNvPicPr>
          <p:nvPr/>
        </p:nvPicPr>
        <p:blipFill>
          <a:blip r:embed="rId6"/>
          <a:stretch>
            <a:fillRect/>
          </a:stretch>
        </p:blipFill>
        <p:spPr>
          <a:xfrm>
            <a:off x="9389031" y="3226237"/>
            <a:ext cx="444341" cy="444341"/>
          </a:xfrm>
          <a:prstGeom prst="rect">
            <a:avLst/>
          </a:prstGeom>
        </p:spPr>
      </p:pic>
      <p:sp>
        <p:nvSpPr>
          <p:cNvPr id="12" name="Text 6"/>
          <p:cNvSpPr/>
          <p:nvPr/>
        </p:nvSpPr>
        <p:spPr>
          <a:xfrm>
            <a:off x="9389031" y="3892748"/>
            <a:ext cx="3481149" cy="694373"/>
          </a:xfrm>
          <a:prstGeom prst="rect">
            <a:avLst/>
          </a:prstGeom>
          <a:noFill/>
          <a:ln/>
        </p:spPr>
        <p:txBody>
          <a:bodyPr wrap="square" rtlCol="0" anchor="t"/>
          <a:lstStyle/>
          <a:p>
            <a:pPr marL="0" indent="0" algn="l">
              <a:lnSpc>
                <a:spcPts val="2734"/>
              </a:lnSpc>
              <a:buNone/>
            </a:pPr>
            <a:r>
              <a:rPr lang="en-US" sz="2187" dirty="0">
                <a:solidFill>
                  <a:srgbClr val="FFE5E5"/>
                </a:solidFill>
                <a:latin typeface="Dela Gothic One" pitchFamily="34" charset="0"/>
                <a:ea typeface="Dela Gothic One" pitchFamily="34" charset="-122"/>
                <a:cs typeface="Dela Gothic One" pitchFamily="34" charset="-120"/>
              </a:rPr>
              <a:t>Energy-Efficient Solutions</a:t>
            </a:r>
            <a:endParaRPr lang="en-US" sz="2187" dirty="0"/>
          </a:p>
        </p:txBody>
      </p:sp>
      <p:sp>
        <p:nvSpPr>
          <p:cNvPr id="13" name="Text 7"/>
          <p:cNvSpPr/>
          <p:nvPr/>
        </p:nvSpPr>
        <p:spPr>
          <a:xfrm>
            <a:off x="9389031" y="4720352"/>
            <a:ext cx="3481149" cy="1421606"/>
          </a:xfrm>
          <a:prstGeom prst="rect">
            <a:avLst/>
          </a:prstGeom>
          <a:noFill/>
          <a:ln/>
        </p:spPr>
        <p:txBody>
          <a:bodyPr wrap="square" rtlCol="0" anchor="t"/>
          <a:lstStyle/>
          <a:p>
            <a:pPr marL="0" indent="0" algn="l">
              <a:lnSpc>
                <a:spcPts val="2799"/>
              </a:lnSpc>
              <a:buNone/>
            </a:pPr>
            <a:r>
              <a:rPr lang="en-US" sz="1750" dirty="0">
                <a:solidFill>
                  <a:srgbClr val="FFE5E5"/>
                </a:solidFill>
                <a:latin typeface="DM Sans" pitchFamily="34" charset="0"/>
                <a:ea typeface="DM Sans" pitchFamily="34" charset="-122"/>
                <a:cs typeface="DM Sans" pitchFamily="34" charset="-120"/>
              </a:rPr>
              <a:t>Insights into incorporating energy-efficient systems and sustainable practices within room designs.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75000"/>
            </a:srgbClr>
          </a:solidFill>
          <a:ln/>
        </p:spPr>
      </p:sp>
      <p:sp>
        <p:nvSpPr>
          <p:cNvPr id="4" name="Text 1"/>
          <p:cNvSpPr/>
          <p:nvPr/>
        </p:nvSpPr>
        <p:spPr>
          <a:xfrm>
            <a:off x="2817971" y="494586"/>
            <a:ext cx="8994458" cy="1124188"/>
          </a:xfrm>
          <a:prstGeom prst="rect">
            <a:avLst/>
          </a:prstGeom>
          <a:noFill/>
          <a:ln/>
        </p:spPr>
        <p:txBody>
          <a:bodyPr wrap="square" rtlCol="0" anchor="t"/>
          <a:lstStyle/>
          <a:p>
            <a:pPr marL="0" indent="0">
              <a:lnSpc>
                <a:spcPts val="4426"/>
              </a:lnSpc>
              <a:buNone/>
            </a:pPr>
            <a:r>
              <a:rPr lang="en-US" sz="3541" dirty="0">
                <a:solidFill>
                  <a:srgbClr val="FAEBEB"/>
                </a:solidFill>
                <a:latin typeface="Dela Gothic One" pitchFamily="34" charset="0"/>
                <a:ea typeface="Dela Gothic One" pitchFamily="34" charset="-122"/>
                <a:cs typeface="Dela Gothic One" pitchFamily="34" charset="-120"/>
              </a:rPr>
              <a:t>Project Management Best Practices</a:t>
            </a:r>
            <a:endParaRPr lang="en-US" sz="3541" dirty="0"/>
          </a:p>
        </p:txBody>
      </p:sp>
      <p:pic>
        <p:nvPicPr>
          <p:cNvPr id="5" name="Image 1" descr="preencoded.png"/>
          <p:cNvPicPr>
            <a:picLocks noChangeAspect="1"/>
          </p:cNvPicPr>
          <p:nvPr/>
        </p:nvPicPr>
        <p:blipFill>
          <a:blip r:embed="rId4"/>
          <a:stretch>
            <a:fillRect/>
          </a:stretch>
        </p:blipFill>
        <p:spPr>
          <a:xfrm>
            <a:off x="2817971" y="1978462"/>
            <a:ext cx="899398" cy="1439108"/>
          </a:xfrm>
          <a:prstGeom prst="rect">
            <a:avLst/>
          </a:prstGeom>
        </p:spPr>
      </p:pic>
      <p:sp>
        <p:nvSpPr>
          <p:cNvPr id="6" name="Text 2"/>
          <p:cNvSpPr/>
          <p:nvPr/>
        </p:nvSpPr>
        <p:spPr>
          <a:xfrm>
            <a:off x="3987165" y="2158246"/>
            <a:ext cx="2440662" cy="281107"/>
          </a:xfrm>
          <a:prstGeom prst="rect">
            <a:avLst/>
          </a:prstGeom>
          <a:noFill/>
          <a:ln/>
        </p:spPr>
        <p:txBody>
          <a:bodyPr wrap="none" rtlCol="0" anchor="t"/>
          <a:lstStyle/>
          <a:p>
            <a:pPr marL="0" indent="0" algn="l">
              <a:lnSpc>
                <a:spcPts val="2213"/>
              </a:lnSpc>
              <a:buNone/>
            </a:pPr>
            <a:r>
              <a:rPr lang="en-US" sz="1771" dirty="0">
                <a:solidFill>
                  <a:srgbClr val="FFE5E5"/>
                </a:solidFill>
                <a:latin typeface="Dela Gothic One" pitchFamily="34" charset="0"/>
                <a:ea typeface="Dela Gothic One" pitchFamily="34" charset="-122"/>
                <a:cs typeface="Dela Gothic One" pitchFamily="34" charset="-120"/>
              </a:rPr>
              <a:t>Conceptualization</a:t>
            </a:r>
            <a:endParaRPr lang="en-US" sz="1771" dirty="0"/>
          </a:p>
        </p:txBody>
      </p:sp>
      <p:sp>
        <p:nvSpPr>
          <p:cNvPr id="7" name="Text 3"/>
          <p:cNvSpPr/>
          <p:nvPr/>
        </p:nvSpPr>
        <p:spPr>
          <a:xfrm>
            <a:off x="3987165" y="2547223"/>
            <a:ext cx="7825264" cy="575548"/>
          </a:xfrm>
          <a:prstGeom prst="rect">
            <a:avLst/>
          </a:prstGeom>
          <a:noFill/>
          <a:ln/>
        </p:spPr>
        <p:txBody>
          <a:bodyPr wrap="square" rtlCol="0" anchor="t"/>
          <a:lstStyle/>
          <a:p>
            <a:pPr marL="0" indent="0" algn="l">
              <a:lnSpc>
                <a:spcPts val="2266"/>
              </a:lnSpc>
              <a:buNone/>
            </a:pPr>
            <a:r>
              <a:rPr lang="en-US" sz="1416" dirty="0">
                <a:solidFill>
                  <a:srgbClr val="FFE5E5"/>
                </a:solidFill>
                <a:latin typeface="DM Sans" pitchFamily="34" charset="0"/>
                <a:ea typeface="DM Sans" pitchFamily="34" charset="-122"/>
                <a:cs typeface="DM Sans" pitchFamily="34" charset="-120"/>
              </a:rPr>
              <a:t>Strategies for developing clear design concepts and translating them into actionable project plans.</a:t>
            </a:r>
            <a:endParaRPr lang="en-US" sz="1416" dirty="0"/>
          </a:p>
        </p:txBody>
      </p:sp>
      <p:pic>
        <p:nvPicPr>
          <p:cNvPr id="8" name="Image 2" descr="preencoded.png"/>
          <p:cNvPicPr>
            <a:picLocks noChangeAspect="1"/>
          </p:cNvPicPr>
          <p:nvPr/>
        </p:nvPicPr>
        <p:blipFill>
          <a:blip r:embed="rId5"/>
          <a:stretch>
            <a:fillRect/>
          </a:stretch>
        </p:blipFill>
        <p:spPr>
          <a:xfrm>
            <a:off x="2817971" y="3417570"/>
            <a:ext cx="899398" cy="1439108"/>
          </a:xfrm>
          <a:prstGeom prst="rect">
            <a:avLst/>
          </a:prstGeom>
        </p:spPr>
      </p:pic>
      <p:sp>
        <p:nvSpPr>
          <p:cNvPr id="9" name="Text 4"/>
          <p:cNvSpPr/>
          <p:nvPr/>
        </p:nvSpPr>
        <p:spPr>
          <a:xfrm>
            <a:off x="3987165" y="3597354"/>
            <a:ext cx="2248614" cy="281107"/>
          </a:xfrm>
          <a:prstGeom prst="rect">
            <a:avLst/>
          </a:prstGeom>
          <a:noFill/>
          <a:ln/>
        </p:spPr>
        <p:txBody>
          <a:bodyPr wrap="none" rtlCol="0" anchor="t"/>
          <a:lstStyle/>
          <a:p>
            <a:pPr marL="0" indent="0" algn="l">
              <a:lnSpc>
                <a:spcPts val="2213"/>
              </a:lnSpc>
              <a:buNone/>
            </a:pPr>
            <a:r>
              <a:rPr lang="en-US" sz="1771" dirty="0">
                <a:solidFill>
                  <a:srgbClr val="FFE5E5"/>
                </a:solidFill>
                <a:latin typeface="Dela Gothic One" pitchFamily="34" charset="0"/>
                <a:ea typeface="Dela Gothic One" pitchFamily="34" charset="-122"/>
                <a:cs typeface="Dela Gothic One" pitchFamily="34" charset="-120"/>
              </a:rPr>
              <a:t>Collaboration</a:t>
            </a:r>
            <a:endParaRPr lang="en-US" sz="1771" dirty="0"/>
          </a:p>
        </p:txBody>
      </p:sp>
      <p:sp>
        <p:nvSpPr>
          <p:cNvPr id="10" name="Text 5"/>
          <p:cNvSpPr/>
          <p:nvPr/>
        </p:nvSpPr>
        <p:spPr>
          <a:xfrm>
            <a:off x="3987165" y="3986332"/>
            <a:ext cx="7825264" cy="575548"/>
          </a:xfrm>
          <a:prstGeom prst="rect">
            <a:avLst/>
          </a:prstGeom>
          <a:noFill/>
          <a:ln/>
        </p:spPr>
        <p:txBody>
          <a:bodyPr wrap="square" rtlCol="0" anchor="t"/>
          <a:lstStyle/>
          <a:p>
            <a:pPr marL="0" indent="0" algn="l">
              <a:lnSpc>
                <a:spcPts val="2266"/>
              </a:lnSpc>
              <a:buNone/>
            </a:pPr>
            <a:r>
              <a:rPr lang="en-US" sz="1416" dirty="0">
                <a:solidFill>
                  <a:srgbClr val="FFE5E5"/>
                </a:solidFill>
                <a:latin typeface="DM Sans" pitchFamily="34" charset="0"/>
                <a:ea typeface="DM Sans" pitchFamily="34" charset="-122"/>
                <a:cs typeface="DM Sans" pitchFamily="34" charset="-120"/>
              </a:rPr>
              <a:t>Effective communication and collaboration strategies among team members, clients, and stakeholders.</a:t>
            </a:r>
            <a:endParaRPr lang="en-US" sz="1416" dirty="0"/>
          </a:p>
        </p:txBody>
      </p:sp>
      <p:pic>
        <p:nvPicPr>
          <p:cNvPr id="11" name="Image 3" descr="preencoded.png"/>
          <p:cNvPicPr>
            <a:picLocks noChangeAspect="1"/>
          </p:cNvPicPr>
          <p:nvPr/>
        </p:nvPicPr>
        <p:blipFill>
          <a:blip r:embed="rId6"/>
          <a:stretch>
            <a:fillRect/>
          </a:stretch>
        </p:blipFill>
        <p:spPr>
          <a:xfrm>
            <a:off x="2817971" y="4856678"/>
            <a:ext cx="899398" cy="1439108"/>
          </a:xfrm>
          <a:prstGeom prst="rect">
            <a:avLst/>
          </a:prstGeom>
        </p:spPr>
      </p:pic>
      <p:sp>
        <p:nvSpPr>
          <p:cNvPr id="12" name="Text 6"/>
          <p:cNvSpPr/>
          <p:nvPr/>
        </p:nvSpPr>
        <p:spPr>
          <a:xfrm>
            <a:off x="3987165" y="5036463"/>
            <a:ext cx="2248614" cy="281107"/>
          </a:xfrm>
          <a:prstGeom prst="rect">
            <a:avLst/>
          </a:prstGeom>
          <a:noFill/>
          <a:ln/>
        </p:spPr>
        <p:txBody>
          <a:bodyPr wrap="none" rtlCol="0" anchor="t"/>
          <a:lstStyle/>
          <a:p>
            <a:pPr marL="0" indent="0" algn="l">
              <a:lnSpc>
                <a:spcPts val="2213"/>
              </a:lnSpc>
              <a:buNone/>
            </a:pPr>
            <a:r>
              <a:rPr lang="en-US" sz="1771" dirty="0">
                <a:solidFill>
                  <a:srgbClr val="FFE5E5"/>
                </a:solidFill>
                <a:latin typeface="Dela Gothic One" pitchFamily="34" charset="0"/>
                <a:ea typeface="Dela Gothic One" pitchFamily="34" charset="-122"/>
                <a:cs typeface="Dela Gothic One" pitchFamily="34" charset="-120"/>
              </a:rPr>
              <a:t>Quality Control</a:t>
            </a:r>
            <a:endParaRPr lang="en-US" sz="1771" dirty="0"/>
          </a:p>
        </p:txBody>
      </p:sp>
      <p:sp>
        <p:nvSpPr>
          <p:cNvPr id="13" name="Text 7"/>
          <p:cNvSpPr/>
          <p:nvPr/>
        </p:nvSpPr>
        <p:spPr>
          <a:xfrm>
            <a:off x="3987165" y="5425440"/>
            <a:ext cx="7825264" cy="575548"/>
          </a:xfrm>
          <a:prstGeom prst="rect">
            <a:avLst/>
          </a:prstGeom>
          <a:noFill/>
          <a:ln/>
        </p:spPr>
        <p:txBody>
          <a:bodyPr wrap="square" rtlCol="0" anchor="t"/>
          <a:lstStyle/>
          <a:p>
            <a:pPr marL="0" indent="0" algn="l">
              <a:lnSpc>
                <a:spcPts val="2266"/>
              </a:lnSpc>
              <a:buNone/>
            </a:pPr>
            <a:r>
              <a:rPr lang="en-US" sz="1416" dirty="0">
                <a:solidFill>
                  <a:srgbClr val="FFE5E5"/>
                </a:solidFill>
                <a:latin typeface="DM Sans" pitchFamily="34" charset="0"/>
                <a:ea typeface="DM Sans" pitchFamily="34" charset="-122"/>
                <a:cs typeface="DM Sans" pitchFamily="34" charset="-120"/>
              </a:rPr>
              <a:t>Implementing robust quality control measures to ensure the successful execution of room design projects.</a:t>
            </a:r>
            <a:endParaRPr lang="en-US" sz="1416" dirty="0"/>
          </a:p>
        </p:txBody>
      </p:sp>
      <p:pic>
        <p:nvPicPr>
          <p:cNvPr id="14" name="Image 4" descr="preencoded.png"/>
          <p:cNvPicPr>
            <a:picLocks noChangeAspect="1"/>
          </p:cNvPicPr>
          <p:nvPr/>
        </p:nvPicPr>
        <p:blipFill>
          <a:blip r:embed="rId7"/>
          <a:stretch>
            <a:fillRect/>
          </a:stretch>
        </p:blipFill>
        <p:spPr>
          <a:xfrm>
            <a:off x="2817971" y="6295787"/>
            <a:ext cx="899398" cy="1439108"/>
          </a:xfrm>
          <a:prstGeom prst="rect">
            <a:avLst/>
          </a:prstGeom>
        </p:spPr>
      </p:pic>
      <p:sp>
        <p:nvSpPr>
          <p:cNvPr id="15" name="Text 8"/>
          <p:cNvSpPr/>
          <p:nvPr/>
        </p:nvSpPr>
        <p:spPr>
          <a:xfrm>
            <a:off x="3987165" y="6475571"/>
            <a:ext cx="2248614" cy="281107"/>
          </a:xfrm>
          <a:prstGeom prst="rect">
            <a:avLst/>
          </a:prstGeom>
          <a:noFill/>
          <a:ln/>
        </p:spPr>
        <p:txBody>
          <a:bodyPr wrap="none" rtlCol="0" anchor="t"/>
          <a:lstStyle/>
          <a:p>
            <a:pPr marL="0" indent="0" algn="l">
              <a:lnSpc>
                <a:spcPts val="2213"/>
              </a:lnSpc>
              <a:buNone/>
            </a:pPr>
            <a:r>
              <a:rPr lang="en-US" sz="1771" dirty="0">
                <a:solidFill>
                  <a:srgbClr val="FFE5E5"/>
                </a:solidFill>
                <a:latin typeface="Dela Gothic One" pitchFamily="34" charset="0"/>
                <a:ea typeface="Dela Gothic One" pitchFamily="34" charset="-122"/>
                <a:cs typeface="Dela Gothic One" pitchFamily="34" charset="-120"/>
              </a:rPr>
              <a:t>Documentation</a:t>
            </a:r>
            <a:endParaRPr lang="en-US" sz="1771" dirty="0"/>
          </a:p>
        </p:txBody>
      </p:sp>
      <p:sp>
        <p:nvSpPr>
          <p:cNvPr id="16" name="Text 9"/>
          <p:cNvSpPr/>
          <p:nvPr/>
        </p:nvSpPr>
        <p:spPr>
          <a:xfrm>
            <a:off x="3987165" y="6864548"/>
            <a:ext cx="7825264" cy="575548"/>
          </a:xfrm>
          <a:prstGeom prst="rect">
            <a:avLst/>
          </a:prstGeom>
          <a:noFill/>
          <a:ln/>
        </p:spPr>
        <p:txBody>
          <a:bodyPr wrap="square" rtlCol="0" anchor="t"/>
          <a:lstStyle/>
          <a:p>
            <a:pPr marL="0" indent="0" algn="l">
              <a:lnSpc>
                <a:spcPts val="2266"/>
              </a:lnSpc>
              <a:buNone/>
            </a:pPr>
            <a:r>
              <a:rPr lang="en-US" sz="1416" dirty="0">
                <a:solidFill>
                  <a:srgbClr val="FFE5E5"/>
                </a:solidFill>
                <a:latin typeface="DM Sans" pitchFamily="34" charset="0"/>
                <a:ea typeface="DM Sans" pitchFamily="34" charset="-122"/>
                <a:cs typeface="DM Sans" pitchFamily="34" charset="-120"/>
              </a:rPr>
              <a:t>Guidelines for maintaining comprehensive project documentation to track progress and ensure accountability.</a:t>
            </a:r>
            <a:endParaRPr lang="en-US" sz="1416"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TotalTime>
  <Words>503</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Century Gothic</vt:lpstr>
      <vt:lpstr>Dela Gothic One</vt:lpstr>
      <vt:lpstr>DM Sans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nikil kuamr singh</cp:lastModifiedBy>
  <cp:revision>3</cp:revision>
  <dcterms:created xsi:type="dcterms:W3CDTF">2024-03-09T04:15:56Z</dcterms:created>
  <dcterms:modified xsi:type="dcterms:W3CDTF">2024-03-09T14:11:30Z</dcterms:modified>
</cp:coreProperties>
</file>